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4" r:id="rId9"/>
    <p:sldId id="267" r:id="rId10"/>
    <p:sldId id="266" r:id="rId11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A0D60-982B-B487-9C53-E1E7285BC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8593A2-EE91-05E2-F857-F1D777C1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134186-6DE6-1E9C-8331-4696BD23C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ACEE1-C1C7-386B-FF8B-79DBA0E9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86C941-1D22-B0D0-84EB-D462521F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4714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A39A0-017A-1E46-2453-4EB0851CD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7B95CE-284D-1FCA-438A-02C5E5C7E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EB22A6-D79A-ADA9-9A42-B4E813A7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85E5B-52D2-03D2-4801-B4F986DBD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C29D85-7142-94B5-D3C0-EB9E4691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9089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13506A-5A74-D865-39F7-126628568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55F5FF-4183-401D-0CAD-CB6E9835D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A442AD-3FB8-9927-B898-036AA539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AF37A1-83A9-1C10-8D13-5D293B35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777239-C1CB-5C70-4B8D-FAFFD533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62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11892-9585-E63C-03B1-AEEFBF60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F68058-30F1-1325-A08E-470F0C92B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42B2D7-0183-9F4B-698B-80ACB58AD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E50CB8-DB27-8243-75C5-9DEB9053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3B9424-DCC3-06E0-9151-B6D467E5B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6097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BBD81-611F-A315-4385-38101FB5E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3872"/>
            <a:ext cx="10515600" cy="1650255"/>
          </a:xfrm>
          <a:solidFill>
            <a:srgbClr val="0070C0"/>
          </a:solidFill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9A2795-82C1-0A3D-53B8-FD75D11C4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176994-D634-86E5-00BC-96D9688E9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379368-D0A7-4243-B004-1A354834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6623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1D665-2697-3787-E565-F0EEF48B4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F1A36-6928-1251-09FE-7EBE89E6B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A81629-7CEE-541E-6B5B-D46EB0216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2507FD-BC81-2B90-5662-F211677E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7C5234-8527-CF5B-D887-561ADB22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0EF54A-B82F-2645-FAC6-322D4E8C3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9385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11AB9-DF15-A175-8B67-930672E6D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5FB34B8-533E-19A1-1E3C-7135DFA74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AE2C0B-4DF2-515F-BA6A-049584FD3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3F0052-ACDC-EA58-DAB0-C9C8D8190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9EFADDA-97B5-CA4E-5299-40CB0BF8D7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FB3ACA-AE7F-151E-A99F-F40089134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6796DD-14A2-B398-F454-3910E6B94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DE186D1-645E-BF9B-83B5-B770F0F00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163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177235-7983-9986-0D6D-A1F2DB8A4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A4B4FC0-7FA2-09A9-4404-6DCE650E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9A3FF42-C4B2-C7DF-9017-FB7F2D01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4A876D9-DE09-4EF7-70C4-DBD146752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591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9D49B3-A127-3E4E-5E61-7A104B09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5721522-FE04-E0C8-0FF0-8C56D1C85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A63323-A09D-CECE-D4DB-F576A42A4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26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02857-24CB-7D84-AC6F-09045B579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F3ED3-0662-2C7F-CB64-9A34DE88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296A98-71BF-4096-270D-86DC62240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F9DE54-C896-BBFD-F19E-EEA5AD74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46F8C6-74D3-2667-7CF2-AD3171A62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EF529A-8B13-5676-887B-F16EF476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834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D11A8-6B74-E29B-CB19-4A40BF4CA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84D07B-66A6-7437-49B9-324E07093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1A7F15-0DF3-2FA7-4E18-4CF28118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8D1014-7854-BA59-2651-7C8A72F52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9E01A9-0244-22BD-FFF5-982E5855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83906D-322B-72B8-4B2D-82807939F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6221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D14443-6B1F-195C-E365-47F366E4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3E1C0E-1997-D877-DA2E-2032B27DF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240550-CF60-1E51-2186-94F1347A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47BCAF-07E4-29A5-103E-0D9ECD9EB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PE" dirty="0"/>
              <a:t>Derechos reservados - ValentinBook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B1BED-8FF7-A8A5-851A-2E9AB1247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B48DCA8E-39E5-8358-3CE6-07C06D2AF46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758" y="5956758"/>
            <a:ext cx="901242" cy="90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67.jp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8B747-5727-ADE8-33B0-82976F85B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6860" y="1122363"/>
            <a:ext cx="5254487" cy="2387600"/>
          </a:xfrm>
        </p:spPr>
        <p:txBody>
          <a:bodyPr>
            <a:normAutofit/>
          </a:bodyPr>
          <a:lstStyle/>
          <a:p>
            <a:pPr algn="l"/>
            <a:r>
              <a:rPr lang="es-PE" dirty="0"/>
              <a:t>Alfabetización Digital </a:t>
            </a:r>
            <a:br>
              <a:rPr lang="es-PE" dirty="0"/>
            </a:br>
            <a:r>
              <a:rPr lang="es-PE" sz="3200" dirty="0"/>
              <a:t>(Nivel 1)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2842C5-115D-2D7E-90A7-5F7872CAE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748" y="4025348"/>
            <a:ext cx="3813313" cy="576470"/>
          </a:xfrm>
        </p:spPr>
        <p:txBody>
          <a:bodyPr/>
          <a:lstStyle/>
          <a:p>
            <a:r>
              <a:rPr lang="es-PE" dirty="0"/>
              <a:t>Nombre del instructor</a:t>
            </a:r>
          </a:p>
        </p:txBody>
      </p:sp>
      <p:pic>
        <p:nvPicPr>
          <p:cNvPr id="5" name="Imagen 4" descr="Empresaria señalando hacia un lado">
            <a:extLst>
              <a:ext uri="{FF2B5EF4-FFF2-40B4-BE49-F238E27FC236}">
                <a16:creationId xmlns:a16="http://schemas.microsoft.com/office/drawing/2014/main" id="{6B2AFF34-B9DB-DFFE-1FE3-504E036BF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9941" y="695739"/>
            <a:ext cx="2600945" cy="532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7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Revisión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/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Reconocer las redes de comunicación</a:t>
            </a:r>
          </a:p>
          <a:p>
            <a:r>
              <a:rPr lang="es-PE" sz="2400" dirty="0"/>
              <a:t>Conectarse a una red</a:t>
            </a:r>
          </a:p>
          <a:p>
            <a:r>
              <a:rPr lang="es-PE" sz="2400" dirty="0"/>
              <a:t>Comprender la infraestructura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596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1FA90E5-7444-F635-0AD9-D8BFD041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PE" dirty="0"/>
              <a:t>Fundamentos de las redes de comunicación</a:t>
            </a:r>
          </a:p>
        </p:txBody>
      </p:sp>
    </p:spTree>
    <p:extLst>
      <p:ext uri="{BB962C8B-B14F-4D97-AF65-F5344CB8AC3E}">
        <p14:creationId xmlns:p14="http://schemas.microsoft.com/office/powerpoint/2010/main" val="308060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Esquema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Reconocer las redes de comunicación</a:t>
            </a:r>
          </a:p>
          <a:p>
            <a:r>
              <a:rPr lang="es-PE" sz="2400" dirty="0"/>
              <a:t>Conectarse a una red</a:t>
            </a:r>
          </a:p>
          <a:p>
            <a:r>
              <a:rPr lang="es-PE" sz="2400" dirty="0"/>
              <a:t>Comprender la infraestructura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39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Fundamentos de las redes de comunicación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92617" cy="4351338"/>
          </a:xfrm>
        </p:spPr>
        <p:txBody>
          <a:bodyPr>
            <a:normAutofit/>
          </a:bodyPr>
          <a:lstStyle/>
          <a:p>
            <a:r>
              <a:rPr lang="es-PE" sz="2400" dirty="0"/>
              <a:t>Una red no es más que un grupo de equipos conectados entre sí por un medio en común. </a:t>
            </a:r>
          </a:p>
          <a:p>
            <a:r>
              <a:rPr lang="es-PE" sz="2400" dirty="0"/>
              <a:t>Gracias a este tipo de conexiones, las computadoras pueden comunicarse unas con otras. </a:t>
            </a:r>
          </a:p>
          <a:p>
            <a:r>
              <a:rPr lang="es-PE" sz="2400" dirty="0"/>
              <a:t>La red puede ser tan simple como conectar dos equipos a través de un medio físico (como un cable), o puede ser tan compleja como la Internet, que conecta millones de dispositivos en el mundo.</a:t>
            </a:r>
          </a:p>
        </p:txBody>
      </p:sp>
    </p:spTree>
    <p:extLst>
      <p:ext uri="{BB962C8B-B14F-4D97-AF65-F5344CB8AC3E}">
        <p14:creationId xmlns:p14="http://schemas.microsoft.com/office/powerpoint/2010/main" val="296259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Tipos de redes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6158948" cy="3939071"/>
          </a:xfrm>
        </p:spPr>
        <p:txBody>
          <a:bodyPr>
            <a:normAutofit/>
          </a:bodyPr>
          <a:lstStyle/>
          <a:p>
            <a:r>
              <a:rPr lang="es-PE" sz="2400" b="1" dirty="0"/>
              <a:t>Red telefónica</a:t>
            </a:r>
          </a:p>
          <a:p>
            <a:r>
              <a:rPr lang="es-PE" b="1" dirty="0"/>
              <a:t>Red de datos</a:t>
            </a:r>
          </a:p>
          <a:p>
            <a:r>
              <a:rPr lang="es-PE" b="1" dirty="0"/>
              <a:t>Internet</a:t>
            </a:r>
          </a:p>
          <a:p>
            <a:r>
              <a:rPr lang="es-PE" b="1" dirty="0"/>
              <a:t>Redes satelitales</a:t>
            </a:r>
          </a:p>
          <a:p>
            <a:r>
              <a:rPr lang="es-PE" b="1" dirty="0"/>
              <a:t>Redes Celulares</a:t>
            </a:r>
          </a:p>
          <a:p>
            <a:r>
              <a:rPr lang="es-PE" b="1" dirty="0" err="1"/>
              <a:t>IoT</a:t>
            </a:r>
            <a:r>
              <a:rPr lang="es-PE" b="1" dirty="0"/>
              <a:t> (Internet </a:t>
            </a:r>
            <a:r>
              <a:rPr lang="es-PE" b="1" dirty="0" err="1"/>
              <a:t>of</a:t>
            </a:r>
            <a:r>
              <a:rPr lang="es-PE" b="1" dirty="0"/>
              <a:t> </a:t>
            </a:r>
            <a:r>
              <a:rPr lang="es-PE" b="1" dirty="0" err="1"/>
              <a:t>Things</a:t>
            </a:r>
            <a:r>
              <a:rPr lang="es-PE" b="1" dirty="0"/>
              <a:t>)</a:t>
            </a:r>
            <a:endParaRPr lang="es-PE" dirty="0"/>
          </a:p>
          <a:p>
            <a:endParaRPr lang="es-PE" sz="2400" dirty="0"/>
          </a:p>
        </p:txBody>
      </p:sp>
      <p:pic>
        <p:nvPicPr>
          <p:cNvPr id="5" name="imagen-ic3_067.jpg" descr="A picture containing sky, outdoor, grass&#10;&#10;Description automatically generated">
            <a:extLst>
              <a:ext uri="{FF2B5EF4-FFF2-40B4-BE49-F238E27FC236}">
                <a16:creationId xmlns:a16="http://schemas.microsoft.com/office/drawing/2014/main" id="{2635104F-19C4-9DFB-0BC6-A6B22616EC85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6298220" y="1690688"/>
            <a:ext cx="4472219" cy="297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86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03384-5F6B-1F2E-6636-E36DEDD0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Clasificación de las redes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53A09D-10DE-3913-6352-7D79EDDDD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87958" cy="3760166"/>
          </a:xfrm>
        </p:spPr>
        <p:txBody>
          <a:bodyPr>
            <a:normAutofit/>
          </a:bodyPr>
          <a:lstStyle/>
          <a:p>
            <a:r>
              <a:rPr lang="es-PE" dirty="0"/>
              <a:t>PAN</a:t>
            </a:r>
          </a:p>
          <a:p>
            <a:r>
              <a:rPr lang="es-PE" dirty="0"/>
              <a:t>LAN</a:t>
            </a:r>
          </a:p>
          <a:p>
            <a:r>
              <a:rPr lang="es-PE" dirty="0"/>
              <a:t>MAN</a:t>
            </a:r>
          </a:p>
          <a:p>
            <a:r>
              <a:rPr lang="es-PE" dirty="0"/>
              <a:t>WAN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45872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15701-1DDB-9122-08A0-39B88E324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Tipos de conexión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49845B-A89F-6E6E-40B1-2F0117ED3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09252" cy="4351338"/>
          </a:xfrm>
        </p:spPr>
        <p:txBody>
          <a:bodyPr>
            <a:normAutofit/>
          </a:bodyPr>
          <a:lstStyle/>
          <a:p>
            <a:r>
              <a:rPr lang="es-PE" dirty="0"/>
              <a:t>Ethernet</a:t>
            </a:r>
          </a:p>
          <a:p>
            <a:r>
              <a:rPr lang="es-PE" dirty="0" err="1"/>
              <a:t>WiFi</a:t>
            </a:r>
            <a:endParaRPr lang="es-PE" dirty="0"/>
          </a:p>
          <a:p>
            <a:r>
              <a:rPr lang="es-PE" dirty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3517610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Infraestructura de la red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7713" cy="4351338"/>
          </a:xfrm>
        </p:spPr>
        <p:txBody>
          <a:bodyPr>
            <a:normAutofit lnSpcReduction="10000"/>
          </a:bodyPr>
          <a:lstStyle/>
          <a:p>
            <a:r>
              <a:rPr lang="es-PE" dirty="0"/>
              <a:t>Cualquier computador que será conectado a una red es llamado </a:t>
            </a:r>
            <a:r>
              <a:rPr lang="es-PE" b="1" dirty="0"/>
              <a:t>host</a:t>
            </a:r>
            <a:r>
              <a:rPr lang="es-PE" dirty="0"/>
              <a:t>. </a:t>
            </a:r>
          </a:p>
          <a:p>
            <a:r>
              <a:rPr lang="es-PE" dirty="0"/>
              <a:t>Un host debe tener instalado o incorporado un adaptador de red o también conocido como </a:t>
            </a:r>
            <a:r>
              <a:rPr lang="es-PE" b="1" dirty="0"/>
              <a:t>NIC</a:t>
            </a:r>
            <a:r>
              <a:rPr lang="es-PE" dirty="0"/>
              <a:t> (</a:t>
            </a:r>
            <a:r>
              <a:rPr lang="es-PE" b="1" dirty="0"/>
              <a:t>Network Interface </a:t>
            </a:r>
            <a:r>
              <a:rPr lang="es-PE" b="1" dirty="0" err="1"/>
              <a:t>Card</a:t>
            </a:r>
            <a:r>
              <a:rPr lang="es-PE" dirty="0"/>
              <a:t>). </a:t>
            </a:r>
          </a:p>
          <a:p>
            <a:r>
              <a:rPr lang="es-PE" dirty="0"/>
              <a:t>Si es una NIC Ethernet, este tendrá un puerto conocido como </a:t>
            </a:r>
            <a:r>
              <a:rPr lang="es-PE" b="1" dirty="0"/>
              <a:t>LAN</a:t>
            </a:r>
            <a:r>
              <a:rPr lang="es-PE" dirty="0"/>
              <a:t>, o </a:t>
            </a:r>
            <a:r>
              <a:rPr lang="es-PE" b="1" dirty="0"/>
              <a:t>Ethernet</a:t>
            </a:r>
            <a:r>
              <a:rPr lang="es-PE" dirty="0"/>
              <a:t> o </a:t>
            </a:r>
            <a:r>
              <a:rPr lang="es-PE" b="1" dirty="0"/>
              <a:t>RJ45</a:t>
            </a:r>
            <a:r>
              <a:rPr lang="es-PE" dirty="0"/>
              <a:t>. </a:t>
            </a:r>
          </a:p>
          <a:p>
            <a:r>
              <a:rPr lang="es-PE" dirty="0"/>
              <a:t>Si es una NIC inalámbrica, este tendrá una o dos antenas.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2933A395-9ADF-67DB-4F35-336E148E0ED4}"/>
              </a:ext>
            </a:extLst>
          </p:cNvPr>
          <p:cNvSpPr txBox="1">
            <a:spLocks/>
          </p:cNvSpPr>
          <p:nvPr/>
        </p:nvSpPr>
        <p:spPr>
          <a:xfrm>
            <a:off x="6732104" y="1690688"/>
            <a:ext cx="47277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dirty="0"/>
              <a:t>Muchas redes Ethernet necesitarán de un dispositivo de conexión central que puede ser un </a:t>
            </a:r>
            <a:r>
              <a:rPr lang="es-PE" b="1" dirty="0"/>
              <a:t>Switch</a:t>
            </a:r>
            <a:r>
              <a:rPr lang="es-PE" dirty="0"/>
              <a:t> (</a:t>
            </a:r>
            <a:r>
              <a:rPr lang="es-PE" b="1" dirty="0"/>
              <a:t>conmutador</a:t>
            </a:r>
            <a:r>
              <a:rPr lang="es-PE" dirty="0"/>
              <a:t>) o un </a:t>
            </a:r>
            <a:r>
              <a:rPr lang="es-PE" b="1" dirty="0" err="1"/>
              <a:t>Router</a:t>
            </a:r>
            <a:r>
              <a:rPr lang="es-PE" dirty="0"/>
              <a:t> (</a:t>
            </a:r>
            <a:r>
              <a:rPr lang="es-PE" b="1" dirty="0"/>
              <a:t>encaminador</a:t>
            </a:r>
            <a:r>
              <a:rPr lang="es-PE" dirty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3750814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Dirección IP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7713" cy="4351338"/>
          </a:xfrm>
        </p:spPr>
        <p:txBody>
          <a:bodyPr>
            <a:normAutofit/>
          </a:bodyPr>
          <a:lstStyle/>
          <a:p>
            <a:r>
              <a:rPr lang="es-PE" b="1" dirty="0"/>
              <a:t>IPv4: </a:t>
            </a:r>
            <a:r>
              <a:rPr lang="es-PE" dirty="0"/>
              <a:t>Utiliza un formato numérico en decimal separados por puntos: </a:t>
            </a:r>
          </a:p>
          <a:p>
            <a:pPr lvl="1"/>
            <a:r>
              <a:rPr lang="es-PE" b="1" dirty="0"/>
              <a:t>192.168.1.1</a:t>
            </a:r>
          </a:p>
          <a:p>
            <a:r>
              <a:rPr lang="es-PE" b="1" dirty="0"/>
              <a:t>IPv6: </a:t>
            </a:r>
            <a:r>
              <a:rPr lang="es-PE" dirty="0"/>
              <a:t>Utiliza un formato hexadecimal (números y letras) separados por dos puntos:</a:t>
            </a:r>
          </a:p>
          <a:p>
            <a:pPr lvl="1"/>
            <a:r>
              <a:rPr lang="es-PE" b="1" dirty="0"/>
              <a:t>FE80:11AA:22BB:33CC:44DD:0:0:231</a:t>
            </a:r>
          </a:p>
        </p:txBody>
      </p:sp>
    </p:spTree>
    <p:extLst>
      <p:ext uri="{BB962C8B-B14F-4D97-AF65-F5344CB8AC3E}">
        <p14:creationId xmlns:p14="http://schemas.microsoft.com/office/powerpoint/2010/main" val="29114507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299</Words>
  <Application>Microsoft Office PowerPoint</Application>
  <PresentationFormat>Panorámica</PresentationFormat>
  <Paragraphs>44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Segoe UI</vt:lpstr>
      <vt:lpstr>Segoe UI Light</vt:lpstr>
      <vt:lpstr>Tema de Office</vt:lpstr>
      <vt:lpstr>Alfabetización Digital  (Nivel 1)</vt:lpstr>
      <vt:lpstr>Fundamentos de las redes de comunicación</vt:lpstr>
      <vt:lpstr>Esquema del módulo</vt:lpstr>
      <vt:lpstr>Fundamentos de las redes de comunicación</vt:lpstr>
      <vt:lpstr>Tipos de redes</vt:lpstr>
      <vt:lpstr>Clasificación de las redes</vt:lpstr>
      <vt:lpstr>Tipos de conexión</vt:lpstr>
      <vt:lpstr>Infraestructura de la red</vt:lpstr>
      <vt:lpstr>Dirección IP</vt:lpstr>
      <vt:lpstr>Revisión del módulo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Alfabetización Digital  (Nivel 1)</dc:title>
  <dc:creator>Handz Johan Valentin Huiza</dc:creator>
  <cp:lastModifiedBy>Handz Johan Valentin Huiza</cp:lastModifiedBy>
  <cp:revision>6</cp:revision>
  <dcterms:created xsi:type="dcterms:W3CDTF">2022-07-31T02:53:44Z</dcterms:created>
  <dcterms:modified xsi:type="dcterms:W3CDTF">2022-07-31T22:33:20Z</dcterms:modified>
</cp:coreProperties>
</file>

<file path=docProps/thumbnail.jpeg>
</file>